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
      <p:font typeface="Overpass"/>
      <p:regular r:id="rId23"/>
    </p:embeddedFont>
    <p:embeddedFont>
      <p:font typeface="Overpass"/>
      <p:regular r:id="rId24"/>
    </p:embeddedFont>
    <p:embeddedFont>
      <p:font typeface="Overpas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smaranrb/oee_analyzer_biscuit_packaging.git" TargetMode="External"/><Relationship Id="rId1" Type="http://schemas.openxmlformats.org/officeDocument/2006/relationships/image" Target="../media/image-7-1.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37486"/>
            <a:ext cx="7468553" cy="1408033"/>
          </a:xfrm>
          <a:prstGeom prst="rect">
            <a:avLst/>
          </a:prstGeom>
          <a:noFill/>
          <a:ln/>
        </p:spPr>
        <p:txBody>
          <a:bodyPr wrap="squar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GenAI-Powered OEE Analysis Tool for Biscuit Packaging</a:t>
            </a:r>
            <a:endParaRPr lang="en-US" sz="4400" dirty="0"/>
          </a:p>
        </p:txBody>
      </p:sp>
      <p:sp>
        <p:nvSpPr>
          <p:cNvPr id="4" name="Text 1"/>
          <p:cNvSpPr/>
          <p:nvPr/>
        </p:nvSpPr>
        <p:spPr>
          <a:xfrm>
            <a:off x="837724" y="2604492"/>
            <a:ext cx="7468553" cy="2681168"/>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Welcome to the NTT Data Internship case study presentation. My name is Smaran Rangarajan Bharadwaj from RV University, and today I will present a cutting-edge solution designed to enhance operational efficiency in biscuit packaging plants by leveraging Generative AI technology. This tool calculates and displays Original Equipment Effectiveness, or OEE, providing valuable insights for manufacturing optimization.</a:t>
            </a:r>
            <a:endParaRPr lang="en-US" sz="1850" dirty="0"/>
          </a:p>
        </p:txBody>
      </p:sp>
      <p:sp>
        <p:nvSpPr>
          <p:cNvPr id="5" name="Text 2"/>
          <p:cNvSpPr/>
          <p:nvPr/>
        </p:nvSpPr>
        <p:spPr>
          <a:xfrm>
            <a:off x="837724" y="5554861"/>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This presentation will cover problem definition, data characteristics, formulae, system design, and key outcomes with a focus on real-world application and scalability.</a:t>
            </a:r>
            <a:endParaRPr lang="en-US" sz="1850" dirty="0"/>
          </a:p>
        </p:txBody>
      </p:sp>
      <p:sp>
        <p:nvSpPr>
          <p:cNvPr id="6" name="Shape 3"/>
          <p:cNvSpPr/>
          <p:nvPr/>
        </p:nvSpPr>
        <p:spPr>
          <a:xfrm>
            <a:off x="837724" y="6990993"/>
            <a:ext cx="382905" cy="382905"/>
          </a:xfrm>
          <a:prstGeom prst="roundRect">
            <a:avLst>
              <a:gd name="adj" fmla="val 23878209"/>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845344" y="6998613"/>
            <a:ext cx="367665" cy="367665"/>
          </a:xfrm>
          <a:prstGeom prst="rect">
            <a:avLst/>
          </a:prstGeom>
        </p:spPr>
      </p:pic>
      <p:sp>
        <p:nvSpPr>
          <p:cNvPr id="8" name="Text 4"/>
          <p:cNvSpPr/>
          <p:nvPr/>
        </p:nvSpPr>
        <p:spPr>
          <a:xfrm>
            <a:off x="1340287" y="6973133"/>
            <a:ext cx="4733568" cy="418862"/>
          </a:xfrm>
          <a:prstGeom prst="rect">
            <a:avLst/>
          </a:prstGeom>
          <a:noFill/>
          <a:ln/>
        </p:spPr>
        <p:txBody>
          <a:bodyPr wrap="none" lIns="0" tIns="0" rIns="0" bIns="0" rtlCol="0" anchor="t"/>
          <a:lstStyle/>
          <a:p>
            <a:pPr algn="l" indent="0" marL="0">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Smaran Rangarajan Bharadwaj</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256348"/>
            <a:ext cx="9581674" cy="704017"/>
          </a:xfrm>
          <a:prstGeom prst="rect">
            <a:avLst/>
          </a:prstGeom>
          <a:noFill/>
          <a:ln/>
        </p:spPr>
        <p:txBody>
          <a:bodyPr wrap="non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Key Benefits of the Agentic Framework</a:t>
            </a:r>
            <a:endParaRPr lang="en-US" sz="4400" dirty="0"/>
          </a:p>
        </p:txBody>
      </p:sp>
      <p:sp>
        <p:nvSpPr>
          <p:cNvPr id="3" name="Text 1"/>
          <p:cNvSpPr/>
          <p:nvPr/>
        </p:nvSpPr>
        <p:spPr>
          <a:xfrm>
            <a:off x="2231946" y="2756297"/>
            <a:ext cx="2816185" cy="351949"/>
          </a:xfrm>
          <a:prstGeom prst="rect">
            <a:avLst/>
          </a:prstGeom>
          <a:noFill/>
          <a:ln/>
        </p:spPr>
        <p:txBody>
          <a:bodyPr wrap="none" lIns="0" tIns="0" rIns="0" bIns="0" rtlCol="0" anchor="t"/>
          <a:lstStyle/>
          <a:p>
            <a:pPr algn="r"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Modular Design</a:t>
            </a:r>
            <a:endParaRPr lang="en-US" sz="2200" dirty="0"/>
          </a:p>
        </p:txBody>
      </p:sp>
      <p:sp>
        <p:nvSpPr>
          <p:cNvPr id="4" name="Text 2"/>
          <p:cNvSpPr/>
          <p:nvPr/>
        </p:nvSpPr>
        <p:spPr>
          <a:xfrm>
            <a:off x="837724" y="3251835"/>
            <a:ext cx="4210407" cy="1149072"/>
          </a:xfrm>
          <a:prstGeom prst="rect">
            <a:avLst/>
          </a:prstGeom>
          <a:noFill/>
          <a:ln/>
        </p:spPr>
        <p:txBody>
          <a:bodyPr wrap="square" lIns="0" tIns="0" rIns="0" bIns="0" rtlCol="0" anchor="t"/>
          <a:lstStyle/>
          <a:p>
            <a:pPr algn="r" indent="0" marL="0">
              <a:lnSpc>
                <a:spcPts val="3000"/>
              </a:lnSpc>
              <a:buNone/>
            </a:pPr>
            <a:r>
              <a:rPr lang="en-US" sz="1850" dirty="0">
                <a:solidFill>
                  <a:srgbClr val="E5E0DF"/>
                </a:solidFill>
                <a:latin typeface="Overpass" pitchFamily="34" charset="0"/>
                <a:ea typeface="Overpass" pitchFamily="34" charset="-122"/>
                <a:cs typeface="Overpass" pitchFamily="34" charset="-120"/>
              </a:rPr>
              <a:t>Allows independent development and easy maintenance of discrete agents handling specific tasks.</a:t>
            </a:r>
            <a:endParaRPr lang="en-US" sz="1850" dirty="0"/>
          </a:p>
        </p:txBody>
      </p:sp>
      <p:pic>
        <p:nvPicPr>
          <p:cNvPr id="5" name="Image 0" descr="preencoded.png">    </p:cNvPr>
          <p:cNvPicPr>
            <a:picLocks noChangeAspect="1"/>
          </p:cNvPicPr>
          <p:nvPr/>
        </p:nvPicPr>
        <p:blipFill>
          <a:blip r:embed="rId1"/>
          <a:stretch>
            <a:fillRect/>
          </a:stretch>
        </p:blipFill>
        <p:spPr>
          <a:xfrm>
            <a:off x="5048131" y="2439114"/>
            <a:ext cx="4534138" cy="4534138"/>
          </a:xfrm>
          <a:prstGeom prst="rect">
            <a:avLst/>
          </a:prstGeom>
        </p:spPr>
      </p:pic>
      <p:pic>
        <p:nvPicPr>
          <p:cNvPr id="6" name="Image 1" descr="preencoded.png">    </p:cNvPr>
          <p:cNvPicPr>
            <a:picLocks noChangeAspect="1"/>
          </p:cNvPicPr>
          <p:nvPr/>
        </p:nvPicPr>
        <p:blipFill>
          <a:blip r:embed="rId2"/>
          <a:stretch>
            <a:fillRect/>
          </a:stretch>
        </p:blipFill>
        <p:spPr>
          <a:xfrm>
            <a:off x="6321266" y="3670221"/>
            <a:ext cx="336590" cy="420767"/>
          </a:xfrm>
          <a:prstGeom prst="rect">
            <a:avLst/>
          </a:prstGeom>
        </p:spPr>
      </p:pic>
      <p:sp>
        <p:nvSpPr>
          <p:cNvPr id="7" name="Text 3"/>
          <p:cNvSpPr/>
          <p:nvPr/>
        </p:nvSpPr>
        <p:spPr>
          <a:xfrm>
            <a:off x="9582269" y="2564844"/>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Clear Responsibility</a:t>
            </a:r>
            <a:endParaRPr lang="en-US" sz="2200" dirty="0"/>
          </a:p>
        </p:txBody>
      </p:sp>
      <p:sp>
        <p:nvSpPr>
          <p:cNvPr id="8" name="Text 4"/>
          <p:cNvSpPr/>
          <p:nvPr/>
        </p:nvSpPr>
        <p:spPr>
          <a:xfrm>
            <a:off x="9582269" y="3060383"/>
            <a:ext cx="4210407" cy="1532096"/>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Each agent focuses on a defined domain: query processing, data management, or OEE calculation, reducing errors.</a:t>
            </a:r>
            <a:endParaRPr lang="en-US" sz="1850" dirty="0"/>
          </a:p>
        </p:txBody>
      </p:sp>
      <p:pic>
        <p:nvPicPr>
          <p:cNvPr id="9" name="Image 2" descr="preencoded.png">    </p:cNvPr>
          <p:cNvPicPr>
            <a:picLocks noChangeAspect="1"/>
          </p:cNvPicPr>
          <p:nvPr/>
        </p:nvPicPr>
        <p:blipFill>
          <a:blip r:embed="rId3"/>
          <a:stretch>
            <a:fillRect/>
          </a:stretch>
        </p:blipFill>
        <p:spPr>
          <a:xfrm>
            <a:off x="5048131" y="2439114"/>
            <a:ext cx="4534138" cy="4534138"/>
          </a:xfrm>
          <a:prstGeom prst="rect">
            <a:avLst/>
          </a:prstGeom>
        </p:spPr>
      </p:pic>
      <p:pic>
        <p:nvPicPr>
          <p:cNvPr id="10" name="Image 3" descr="preencoded.png">    </p:cNvPr>
          <p:cNvPicPr>
            <a:picLocks noChangeAspect="1"/>
          </p:cNvPicPr>
          <p:nvPr/>
        </p:nvPicPr>
        <p:blipFill>
          <a:blip r:embed="rId4"/>
          <a:stretch>
            <a:fillRect/>
          </a:stretch>
        </p:blipFill>
        <p:spPr>
          <a:xfrm>
            <a:off x="7972306" y="3670221"/>
            <a:ext cx="336590" cy="420767"/>
          </a:xfrm>
          <a:prstGeom prst="rect">
            <a:avLst/>
          </a:prstGeom>
        </p:spPr>
      </p:pic>
      <p:sp>
        <p:nvSpPr>
          <p:cNvPr id="11" name="Text 5"/>
          <p:cNvSpPr/>
          <p:nvPr/>
        </p:nvSpPr>
        <p:spPr>
          <a:xfrm>
            <a:off x="9582269" y="5202912"/>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Scalability</a:t>
            </a:r>
            <a:endParaRPr lang="en-US" sz="2200" dirty="0"/>
          </a:p>
        </p:txBody>
      </p:sp>
      <p:sp>
        <p:nvSpPr>
          <p:cNvPr id="12" name="Text 6"/>
          <p:cNvSpPr/>
          <p:nvPr/>
        </p:nvSpPr>
        <p:spPr>
          <a:xfrm>
            <a:off x="9582269" y="5698450"/>
            <a:ext cx="4210407"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Supports growing data volumes and new device integrations with minimal system disruption.</a:t>
            </a:r>
            <a:endParaRPr lang="en-US" sz="1850" dirty="0"/>
          </a:p>
        </p:txBody>
      </p:sp>
      <p:pic>
        <p:nvPicPr>
          <p:cNvPr id="13" name="Image 4" descr="preencoded.png">    </p:cNvPr>
          <p:cNvPicPr>
            <a:picLocks noChangeAspect="1"/>
          </p:cNvPicPr>
          <p:nvPr/>
        </p:nvPicPr>
        <p:blipFill>
          <a:blip r:embed="rId5"/>
          <a:stretch>
            <a:fillRect/>
          </a:stretch>
        </p:blipFill>
        <p:spPr>
          <a:xfrm>
            <a:off x="5048131" y="2439114"/>
            <a:ext cx="4534138" cy="4534138"/>
          </a:xfrm>
          <a:prstGeom prst="rect">
            <a:avLst/>
          </a:prstGeom>
        </p:spPr>
      </p:pic>
      <p:pic>
        <p:nvPicPr>
          <p:cNvPr id="14" name="Image 5" descr="preencoded.png">    </p:cNvPr>
          <p:cNvPicPr>
            <a:picLocks noChangeAspect="1"/>
          </p:cNvPicPr>
          <p:nvPr/>
        </p:nvPicPr>
        <p:blipFill>
          <a:blip r:embed="rId6"/>
          <a:stretch>
            <a:fillRect/>
          </a:stretch>
        </p:blipFill>
        <p:spPr>
          <a:xfrm>
            <a:off x="7972306" y="5321260"/>
            <a:ext cx="336590" cy="420767"/>
          </a:xfrm>
          <a:prstGeom prst="rect">
            <a:avLst/>
          </a:prstGeom>
        </p:spPr>
      </p:pic>
      <p:sp>
        <p:nvSpPr>
          <p:cNvPr id="15" name="Text 7"/>
          <p:cNvSpPr/>
          <p:nvPr/>
        </p:nvSpPr>
        <p:spPr>
          <a:xfrm>
            <a:off x="2231946" y="5202912"/>
            <a:ext cx="2816185" cy="351949"/>
          </a:xfrm>
          <a:prstGeom prst="rect">
            <a:avLst/>
          </a:prstGeom>
          <a:noFill/>
          <a:ln/>
        </p:spPr>
        <p:txBody>
          <a:bodyPr wrap="none" lIns="0" tIns="0" rIns="0" bIns="0" rtlCol="0" anchor="t"/>
          <a:lstStyle/>
          <a:p>
            <a:pPr algn="r"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Independent Testing</a:t>
            </a:r>
            <a:endParaRPr lang="en-US" sz="2200" dirty="0"/>
          </a:p>
        </p:txBody>
      </p:sp>
      <p:sp>
        <p:nvSpPr>
          <p:cNvPr id="16" name="Text 8"/>
          <p:cNvSpPr/>
          <p:nvPr/>
        </p:nvSpPr>
        <p:spPr>
          <a:xfrm>
            <a:off x="837724" y="5698450"/>
            <a:ext cx="4210407" cy="1149072"/>
          </a:xfrm>
          <a:prstGeom prst="rect">
            <a:avLst/>
          </a:prstGeom>
          <a:noFill/>
          <a:ln/>
        </p:spPr>
        <p:txBody>
          <a:bodyPr wrap="square" lIns="0" tIns="0" rIns="0" bIns="0" rtlCol="0" anchor="t"/>
          <a:lstStyle/>
          <a:p>
            <a:pPr algn="r" indent="0" marL="0">
              <a:lnSpc>
                <a:spcPts val="3000"/>
              </a:lnSpc>
              <a:buNone/>
            </a:pPr>
            <a:r>
              <a:rPr lang="en-US" sz="1850" dirty="0">
                <a:solidFill>
                  <a:srgbClr val="E5E0DF"/>
                </a:solidFill>
                <a:latin typeface="Overpass" pitchFamily="34" charset="0"/>
                <a:ea typeface="Overpass" pitchFamily="34" charset="-122"/>
                <a:cs typeface="Overpass" pitchFamily="34" charset="-120"/>
              </a:rPr>
              <a:t>Enables thorough validation of each agent ensuring reliability and system robustness.</a:t>
            </a:r>
            <a:endParaRPr lang="en-US" sz="1850" dirty="0"/>
          </a:p>
        </p:txBody>
      </p:sp>
      <p:pic>
        <p:nvPicPr>
          <p:cNvPr id="17" name="Image 6" descr="preencoded.png">    </p:cNvPr>
          <p:cNvPicPr>
            <a:picLocks noChangeAspect="1"/>
          </p:cNvPicPr>
          <p:nvPr/>
        </p:nvPicPr>
        <p:blipFill>
          <a:blip r:embed="rId7"/>
          <a:stretch>
            <a:fillRect/>
          </a:stretch>
        </p:blipFill>
        <p:spPr>
          <a:xfrm>
            <a:off x="5048131" y="2439114"/>
            <a:ext cx="4534138" cy="4534138"/>
          </a:xfrm>
          <a:prstGeom prst="rect">
            <a:avLst/>
          </a:prstGeom>
        </p:spPr>
      </p:pic>
      <p:pic>
        <p:nvPicPr>
          <p:cNvPr id="18" name="Image 7" descr="preencoded.png">    </p:cNvPr>
          <p:cNvPicPr>
            <a:picLocks noChangeAspect="1"/>
          </p:cNvPicPr>
          <p:nvPr/>
        </p:nvPicPr>
        <p:blipFill>
          <a:blip r:embed="rId8"/>
          <a:stretch>
            <a:fillRect/>
          </a:stretch>
        </p:blipFill>
        <p:spPr>
          <a:xfrm>
            <a:off x="6321266" y="5321260"/>
            <a:ext cx="336590" cy="4207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987165"/>
            <a:ext cx="12810887" cy="704017"/>
          </a:xfrm>
          <a:prstGeom prst="rect">
            <a:avLst/>
          </a:prstGeom>
          <a:noFill/>
          <a:ln/>
        </p:spPr>
        <p:txBody>
          <a:bodyPr wrap="non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Conclusion: GenAI Driving Efficiency and Innovation</a:t>
            </a:r>
            <a:endParaRPr lang="en-US" sz="4400" dirty="0"/>
          </a:p>
        </p:txBody>
      </p:sp>
      <p:sp>
        <p:nvSpPr>
          <p:cNvPr id="4" name="Text 1"/>
          <p:cNvSpPr/>
          <p:nvPr/>
        </p:nvSpPr>
        <p:spPr>
          <a:xfrm>
            <a:off x="837724" y="5050155"/>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This GenAI-powered OEE analysis tool exemplifies how AI can transform manufacturing by providing real-time actionable insights and predictive analytics.</a:t>
            </a:r>
            <a:endParaRPr lang="en-US" sz="1850" dirty="0"/>
          </a:p>
        </p:txBody>
      </p:sp>
      <p:sp>
        <p:nvSpPr>
          <p:cNvPr id="5" name="Text 2"/>
          <p:cNvSpPr/>
          <p:nvPr/>
        </p:nvSpPr>
        <p:spPr>
          <a:xfrm>
            <a:off x="837724" y="6085403"/>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It offers a scalable solution that enhances operational efficiency, reduces downtime, and supports continuous improvement. This tool equips manufacturing teams with the information needed to maintain a competitive advantage through innovation and data-driven decision-making.</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83788"/>
            <a:ext cx="5632490" cy="704017"/>
          </a:xfrm>
          <a:prstGeom prst="rect">
            <a:avLst/>
          </a:prstGeom>
          <a:noFill/>
          <a:ln/>
        </p:spPr>
        <p:txBody>
          <a:bodyPr wrap="non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Problem Statement</a:t>
            </a:r>
            <a:endParaRPr lang="en-US" sz="4400" dirty="0"/>
          </a:p>
        </p:txBody>
      </p:sp>
      <p:sp>
        <p:nvSpPr>
          <p:cNvPr id="4" name="Shape 1"/>
          <p:cNvSpPr/>
          <p:nvPr/>
        </p:nvSpPr>
        <p:spPr>
          <a:xfrm>
            <a:off x="6324124" y="2115979"/>
            <a:ext cx="538520" cy="538520"/>
          </a:xfrm>
          <a:prstGeom prst="roundRect">
            <a:avLst>
              <a:gd name="adj" fmla="val 18670"/>
            </a:avLst>
          </a:prstGeom>
          <a:solidFill>
            <a:srgbClr val="7E023C"/>
          </a:solidFill>
          <a:ln w="7620">
            <a:solidFill>
              <a:srgbClr val="971B55"/>
            </a:solidFill>
            <a:prstDash val="solid"/>
          </a:ln>
        </p:spPr>
      </p:sp>
      <p:sp>
        <p:nvSpPr>
          <p:cNvPr id="5" name="Text 2"/>
          <p:cNvSpPr/>
          <p:nvPr/>
        </p:nvSpPr>
        <p:spPr>
          <a:xfrm>
            <a:off x="7101959" y="2115979"/>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Objective</a:t>
            </a:r>
            <a:endParaRPr lang="en-US" sz="2200" dirty="0"/>
          </a:p>
        </p:txBody>
      </p:sp>
      <p:sp>
        <p:nvSpPr>
          <p:cNvPr id="6" name="Text 3"/>
          <p:cNvSpPr/>
          <p:nvPr/>
        </p:nvSpPr>
        <p:spPr>
          <a:xfrm>
            <a:off x="7101959" y="2611517"/>
            <a:ext cx="2836783" cy="2681168"/>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Develop an interactive Generative AI web application featuring a ChatGPT-style conversational interface that analyzes OEE of biscuit packaging devices.</a:t>
            </a:r>
            <a:endParaRPr lang="en-US" sz="1850" dirty="0"/>
          </a:p>
        </p:txBody>
      </p:sp>
      <p:sp>
        <p:nvSpPr>
          <p:cNvPr id="7" name="Shape 4"/>
          <p:cNvSpPr/>
          <p:nvPr/>
        </p:nvSpPr>
        <p:spPr>
          <a:xfrm>
            <a:off x="10178058" y="2115979"/>
            <a:ext cx="538520" cy="538520"/>
          </a:xfrm>
          <a:prstGeom prst="roundRect">
            <a:avLst>
              <a:gd name="adj" fmla="val 18670"/>
            </a:avLst>
          </a:prstGeom>
          <a:solidFill>
            <a:srgbClr val="7E023C"/>
          </a:solidFill>
          <a:ln w="7620">
            <a:solidFill>
              <a:srgbClr val="971B55"/>
            </a:solidFill>
            <a:prstDash val="solid"/>
          </a:ln>
        </p:spPr>
      </p:sp>
      <p:sp>
        <p:nvSpPr>
          <p:cNvPr id="8" name="Text 5"/>
          <p:cNvSpPr/>
          <p:nvPr/>
        </p:nvSpPr>
        <p:spPr>
          <a:xfrm>
            <a:off x="10955893" y="2115979"/>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Input &amp; Filters</a:t>
            </a:r>
            <a:endParaRPr lang="en-US" sz="2200" dirty="0"/>
          </a:p>
        </p:txBody>
      </p:sp>
      <p:sp>
        <p:nvSpPr>
          <p:cNvPr id="9" name="Text 6"/>
          <p:cNvSpPr/>
          <p:nvPr/>
        </p:nvSpPr>
        <p:spPr>
          <a:xfrm>
            <a:off x="10955893" y="2611517"/>
            <a:ext cx="2836783" cy="2681168"/>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application processes IoT sensor data in .xlsx format from 2024 to 2025, allowing filtering by Device ID, Location, and Month for targeted analysis.</a:t>
            </a:r>
            <a:endParaRPr lang="en-US" sz="1850" dirty="0"/>
          </a:p>
        </p:txBody>
      </p:sp>
      <p:sp>
        <p:nvSpPr>
          <p:cNvPr id="10" name="Shape 7"/>
          <p:cNvSpPr/>
          <p:nvPr/>
        </p:nvSpPr>
        <p:spPr>
          <a:xfrm>
            <a:off x="6324124" y="5801201"/>
            <a:ext cx="538520" cy="538520"/>
          </a:xfrm>
          <a:prstGeom prst="roundRect">
            <a:avLst>
              <a:gd name="adj" fmla="val 18670"/>
            </a:avLst>
          </a:prstGeom>
          <a:solidFill>
            <a:srgbClr val="7E023C"/>
          </a:solidFill>
          <a:ln w="7620">
            <a:solidFill>
              <a:srgbClr val="971B55"/>
            </a:solidFill>
            <a:prstDash val="solid"/>
          </a:ln>
        </p:spPr>
      </p:sp>
      <p:sp>
        <p:nvSpPr>
          <p:cNvPr id="11" name="Text 8"/>
          <p:cNvSpPr/>
          <p:nvPr/>
        </p:nvSpPr>
        <p:spPr>
          <a:xfrm>
            <a:off x="7101959" y="5801201"/>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Output</a:t>
            </a:r>
            <a:endParaRPr lang="en-US" sz="2200" dirty="0"/>
          </a:p>
        </p:txBody>
      </p:sp>
      <p:sp>
        <p:nvSpPr>
          <p:cNvPr id="12" name="Text 9"/>
          <p:cNvSpPr/>
          <p:nvPr/>
        </p:nvSpPr>
        <p:spPr>
          <a:xfrm>
            <a:off x="7101959" y="6296739"/>
            <a:ext cx="6690717"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OEE percentages are delivered through natural language responses, making complex manufacturing data accessible and actionable.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534477"/>
            <a:ext cx="6839903" cy="704017"/>
          </a:xfrm>
          <a:prstGeom prst="rect">
            <a:avLst/>
          </a:prstGeom>
          <a:noFill/>
          <a:ln/>
        </p:spPr>
        <p:txBody>
          <a:bodyPr wrap="non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Data Format &amp; Assumptions</a:t>
            </a:r>
            <a:endParaRPr lang="en-US" sz="4400" dirty="0"/>
          </a:p>
        </p:txBody>
      </p:sp>
      <p:sp>
        <p:nvSpPr>
          <p:cNvPr id="3" name="Text 1"/>
          <p:cNvSpPr/>
          <p:nvPr/>
        </p:nvSpPr>
        <p:spPr>
          <a:xfrm>
            <a:off x="837724" y="2836783"/>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Key Data Fields</a:t>
            </a:r>
            <a:endParaRPr lang="en-US" sz="2200" dirty="0"/>
          </a:p>
        </p:txBody>
      </p:sp>
      <p:sp>
        <p:nvSpPr>
          <p:cNvPr id="4" name="Text 2"/>
          <p:cNvSpPr/>
          <p:nvPr/>
        </p:nvSpPr>
        <p:spPr>
          <a:xfrm>
            <a:off x="837724" y="342804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Unit_ID: unique package identifier</a:t>
            </a:r>
            <a:endParaRPr lang="en-US" sz="1850" dirty="0"/>
          </a:p>
        </p:txBody>
      </p:sp>
      <p:sp>
        <p:nvSpPr>
          <p:cNvPr id="5" name="Text 3"/>
          <p:cNvSpPr/>
          <p:nvPr/>
        </p:nvSpPr>
        <p:spPr>
          <a:xfrm>
            <a:off x="837724" y="389477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Timestamp: completion time per unit</a:t>
            </a:r>
            <a:endParaRPr lang="en-US" sz="1850" dirty="0"/>
          </a:p>
        </p:txBody>
      </p:sp>
      <p:sp>
        <p:nvSpPr>
          <p:cNvPr id="6" name="Text 4"/>
          <p:cNvSpPr/>
          <p:nvPr/>
        </p:nvSpPr>
        <p:spPr>
          <a:xfrm>
            <a:off x="837724" y="436149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Device_ID: machine identifier</a:t>
            </a:r>
            <a:endParaRPr lang="en-US" sz="1850" dirty="0"/>
          </a:p>
        </p:txBody>
      </p:sp>
      <p:sp>
        <p:nvSpPr>
          <p:cNvPr id="7" name="Text 5"/>
          <p:cNvSpPr/>
          <p:nvPr/>
        </p:nvSpPr>
        <p:spPr>
          <a:xfrm>
            <a:off x="837724" y="482822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Location: plant or floor</a:t>
            </a:r>
            <a:endParaRPr lang="en-US" sz="1850" dirty="0"/>
          </a:p>
        </p:txBody>
      </p:sp>
      <p:sp>
        <p:nvSpPr>
          <p:cNvPr id="8" name="Text 6"/>
          <p:cNvSpPr/>
          <p:nvPr/>
        </p:nvSpPr>
        <p:spPr>
          <a:xfrm>
            <a:off x="837724" y="529494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Production_Time: packaging duration</a:t>
            </a:r>
            <a:endParaRPr lang="en-US" sz="1850" dirty="0"/>
          </a:p>
        </p:txBody>
      </p:sp>
      <p:sp>
        <p:nvSpPr>
          <p:cNvPr id="9" name="Text 7"/>
          <p:cNvSpPr/>
          <p:nvPr/>
        </p:nvSpPr>
        <p:spPr>
          <a:xfrm>
            <a:off x="837724" y="576167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Ideal_Cycle_Time: target time per machine</a:t>
            </a:r>
            <a:endParaRPr lang="en-US" sz="1850" dirty="0"/>
          </a:p>
        </p:txBody>
      </p:sp>
      <p:sp>
        <p:nvSpPr>
          <p:cNvPr id="10" name="Text 8"/>
          <p:cNvSpPr/>
          <p:nvPr/>
        </p:nvSpPr>
        <p:spPr>
          <a:xfrm>
            <a:off x="837724" y="622839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Result: quality status ("Accepted" or "Rejected")</a:t>
            </a:r>
            <a:endParaRPr lang="en-US" sz="1850" dirty="0"/>
          </a:p>
        </p:txBody>
      </p:sp>
      <p:sp>
        <p:nvSpPr>
          <p:cNvPr id="11" name="Text 9"/>
          <p:cNvSpPr/>
          <p:nvPr/>
        </p:nvSpPr>
        <p:spPr>
          <a:xfrm>
            <a:off x="7614761" y="2836783"/>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Assumptions</a:t>
            </a:r>
            <a:endParaRPr lang="en-US" sz="2200" dirty="0"/>
          </a:p>
        </p:txBody>
      </p:sp>
      <p:sp>
        <p:nvSpPr>
          <p:cNvPr id="12" name="Text 10"/>
          <p:cNvSpPr/>
          <p:nvPr/>
        </p:nvSpPr>
        <p:spPr>
          <a:xfrm>
            <a:off x="7614761" y="3428048"/>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Downtime definition thresholds based on time gaps exceeding twice the ideal cycle time</a:t>
            </a:r>
            <a:endParaRPr lang="en-US" sz="1850" dirty="0"/>
          </a:p>
        </p:txBody>
      </p:sp>
      <p:sp>
        <p:nvSpPr>
          <p:cNvPr id="13" name="Text 11"/>
          <p:cNvSpPr/>
          <p:nvPr/>
        </p:nvSpPr>
        <p:spPr>
          <a:xfrm>
            <a:off x="7614761" y="4277797"/>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Ideal_Cycle_Time is fixed per device, e.g., DEV_A1 = 1.8s, DEV_C3 = 2.0s</a:t>
            </a:r>
            <a:endParaRPr lang="en-US" sz="1850" dirty="0"/>
          </a:p>
        </p:txBody>
      </p:sp>
      <p:sp>
        <p:nvSpPr>
          <p:cNvPr id="14" name="Text 12"/>
          <p:cNvSpPr/>
          <p:nvPr/>
        </p:nvSpPr>
        <p:spPr>
          <a:xfrm>
            <a:off x="7614761" y="5127546"/>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Data presumed to be accurate and continuous within selected time frames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8793" y="643295"/>
            <a:ext cx="7323415" cy="688181"/>
          </a:xfrm>
          <a:prstGeom prst="rect">
            <a:avLst/>
          </a:prstGeom>
          <a:noFill/>
          <a:ln/>
        </p:spPr>
        <p:txBody>
          <a:bodyPr wrap="none" lIns="0" tIns="0" rIns="0" bIns="0" rtlCol="0" anchor="t"/>
          <a:lstStyle/>
          <a:p>
            <a:pPr algn="l" indent="0" marL="0">
              <a:lnSpc>
                <a:spcPts val="5400"/>
              </a:lnSpc>
              <a:buNone/>
            </a:pPr>
            <a:r>
              <a:rPr lang="en-US" sz="4300" b="1" spc="-130" kern="0" dirty="0">
                <a:solidFill>
                  <a:srgbClr val="FFFFFF"/>
                </a:solidFill>
                <a:latin typeface="Overpass Bold" pitchFamily="34" charset="0"/>
                <a:ea typeface="Overpass Bold" pitchFamily="34" charset="-122"/>
                <a:cs typeface="Overpass Bold" pitchFamily="34" charset="-120"/>
              </a:rPr>
              <a:t>Formulae to Calculate the OEE</a:t>
            </a:r>
            <a:endParaRPr lang="en-US" sz="4300" dirty="0"/>
          </a:p>
        </p:txBody>
      </p:sp>
      <p:sp>
        <p:nvSpPr>
          <p:cNvPr id="3" name="Shape 1"/>
          <p:cNvSpPr/>
          <p:nvPr/>
        </p:nvSpPr>
        <p:spPr>
          <a:xfrm>
            <a:off x="818793" y="1682353"/>
            <a:ext cx="6379488" cy="3040618"/>
          </a:xfrm>
          <a:prstGeom prst="roundRect">
            <a:avLst>
              <a:gd name="adj" fmla="val 3232"/>
            </a:avLst>
          </a:prstGeom>
          <a:solidFill>
            <a:srgbClr val="7E023C"/>
          </a:solidFill>
          <a:ln w="7620">
            <a:solidFill>
              <a:srgbClr val="971B55"/>
            </a:solidFill>
            <a:prstDash val="solid"/>
          </a:ln>
        </p:spPr>
      </p:sp>
      <p:sp>
        <p:nvSpPr>
          <p:cNvPr id="4" name="Text 2"/>
          <p:cNvSpPr/>
          <p:nvPr/>
        </p:nvSpPr>
        <p:spPr>
          <a:xfrm>
            <a:off x="1060371" y="1923931"/>
            <a:ext cx="2752487" cy="344091"/>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Availability (%)</a:t>
            </a:r>
            <a:endParaRPr lang="en-US" sz="2150" dirty="0"/>
          </a:p>
        </p:txBody>
      </p:sp>
      <p:sp>
        <p:nvSpPr>
          <p:cNvPr id="5" name="Text 3"/>
          <p:cNvSpPr/>
          <p:nvPr/>
        </p:nvSpPr>
        <p:spPr>
          <a:xfrm>
            <a:off x="1060371" y="2408396"/>
            <a:ext cx="5896332" cy="748665"/>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Overpass" pitchFamily="34" charset="0"/>
                <a:ea typeface="Overpass" pitchFamily="34" charset="-122"/>
                <a:cs typeface="Overpass" pitchFamily="34" charset="-120"/>
              </a:rPr>
              <a:t>Downtime is detected via gaps in sensor timestamps exceeding twice the ideal cycle time.</a:t>
            </a:r>
            <a:endParaRPr lang="en-US" sz="1800" dirty="0"/>
          </a:p>
        </p:txBody>
      </p:sp>
      <p:sp>
        <p:nvSpPr>
          <p:cNvPr id="6" name="Text 4"/>
          <p:cNvSpPr/>
          <p:nvPr/>
        </p:nvSpPr>
        <p:spPr>
          <a:xfrm>
            <a:off x="1060371" y="3297436"/>
            <a:ext cx="5896332" cy="404813"/>
          </a:xfrm>
          <a:prstGeom prst="rect">
            <a:avLst/>
          </a:prstGeom>
          <a:noFill/>
          <a:ln/>
        </p:spPr>
        <p:txBody>
          <a:bodyPr wrap="none" lIns="0" tIns="0" rIns="0" bIns="0" rtlCol="0" anchor="t"/>
          <a:lstStyle/>
          <a:p>
            <a:pPr algn="l" indent="0" marL="0">
              <a:lnSpc>
                <a:spcPts val="2900"/>
              </a:lnSpc>
              <a:buNone/>
            </a:pPr>
            <a:r>
              <a:rPr lang="en-US" sz="1800" dirty="0">
                <a:solidFill>
                  <a:srgbClr val="E5E0DF"/>
                </a:solidFill>
                <a:highlight>
                  <a:srgbClr val="4C0124"/>
                </a:highlight>
                <a:latin typeface="Consolas" pitchFamily="34" charset="0"/>
                <a:ea typeface="Consolas" pitchFamily="34" charset="-122"/>
                <a:cs typeface="Consolas" pitchFamily="34" charset="-120"/>
              </a:rPr>
              <a:t>availability = (actual_run_time / planned_time) * 100</a:t>
            </a:r>
            <a:endParaRPr lang="en-US" sz="1800" dirty="0"/>
          </a:p>
        </p:txBody>
      </p:sp>
      <p:sp>
        <p:nvSpPr>
          <p:cNvPr id="7" name="Shape 5"/>
          <p:cNvSpPr/>
          <p:nvPr/>
        </p:nvSpPr>
        <p:spPr>
          <a:xfrm>
            <a:off x="7432238" y="1682353"/>
            <a:ext cx="6379488" cy="3040618"/>
          </a:xfrm>
          <a:prstGeom prst="roundRect">
            <a:avLst>
              <a:gd name="adj" fmla="val 3232"/>
            </a:avLst>
          </a:prstGeom>
          <a:solidFill>
            <a:srgbClr val="7E023C"/>
          </a:solidFill>
          <a:ln w="7620">
            <a:solidFill>
              <a:srgbClr val="971B55"/>
            </a:solidFill>
            <a:prstDash val="solid"/>
          </a:ln>
        </p:spPr>
      </p:sp>
      <p:sp>
        <p:nvSpPr>
          <p:cNvPr id="8" name="Text 6"/>
          <p:cNvSpPr/>
          <p:nvPr/>
        </p:nvSpPr>
        <p:spPr>
          <a:xfrm>
            <a:off x="7673816" y="1923931"/>
            <a:ext cx="2752487" cy="344091"/>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Performance (%)</a:t>
            </a:r>
            <a:endParaRPr lang="en-US" sz="2150" dirty="0"/>
          </a:p>
        </p:txBody>
      </p:sp>
      <p:sp>
        <p:nvSpPr>
          <p:cNvPr id="9" name="Text 7"/>
          <p:cNvSpPr/>
          <p:nvPr/>
        </p:nvSpPr>
        <p:spPr>
          <a:xfrm>
            <a:off x="7673816" y="2408396"/>
            <a:ext cx="5896332" cy="1122998"/>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Overpass" pitchFamily="34" charset="0"/>
                <a:ea typeface="Overpass" pitchFamily="34" charset="-122"/>
                <a:cs typeface="Overpass" pitchFamily="34" charset="-120"/>
              </a:rPr>
              <a:t>Ratio of ideal cycle time times units produced over actual run time, reflecting production speed efficiency relative to the ideal.</a:t>
            </a:r>
            <a:endParaRPr lang="en-US" sz="1800" dirty="0"/>
          </a:p>
        </p:txBody>
      </p:sp>
      <p:sp>
        <p:nvSpPr>
          <p:cNvPr id="10" name="Text 8"/>
          <p:cNvSpPr/>
          <p:nvPr/>
        </p:nvSpPr>
        <p:spPr>
          <a:xfrm>
            <a:off x="7673816" y="3671768"/>
            <a:ext cx="5896332" cy="809625"/>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highlight>
                  <a:srgbClr val="4C0124"/>
                </a:highlight>
                <a:latin typeface="Consolas" pitchFamily="34" charset="0"/>
                <a:ea typeface="Consolas" pitchFamily="34" charset="-122"/>
                <a:cs typeface="Consolas" pitchFamily="34" charset="-120"/>
              </a:rPr>
              <a:t>performance = (ideal_cycle_time * total_units / total_production_time) * 100</a:t>
            </a:r>
            <a:endParaRPr lang="en-US" sz="1800" dirty="0"/>
          </a:p>
        </p:txBody>
      </p:sp>
      <p:sp>
        <p:nvSpPr>
          <p:cNvPr id="11" name="Shape 9"/>
          <p:cNvSpPr/>
          <p:nvPr/>
        </p:nvSpPr>
        <p:spPr>
          <a:xfrm>
            <a:off x="818793" y="4956929"/>
            <a:ext cx="6379488" cy="2635806"/>
          </a:xfrm>
          <a:prstGeom prst="roundRect">
            <a:avLst>
              <a:gd name="adj" fmla="val 3728"/>
            </a:avLst>
          </a:prstGeom>
          <a:solidFill>
            <a:srgbClr val="7E023C"/>
          </a:solidFill>
          <a:ln w="7620">
            <a:solidFill>
              <a:srgbClr val="971B55"/>
            </a:solidFill>
            <a:prstDash val="solid"/>
          </a:ln>
        </p:spPr>
      </p:sp>
      <p:sp>
        <p:nvSpPr>
          <p:cNvPr id="12" name="Text 10"/>
          <p:cNvSpPr/>
          <p:nvPr/>
        </p:nvSpPr>
        <p:spPr>
          <a:xfrm>
            <a:off x="1060371" y="5198507"/>
            <a:ext cx="2752487" cy="344091"/>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Quality (%)</a:t>
            </a:r>
            <a:endParaRPr lang="en-US" sz="2150" dirty="0"/>
          </a:p>
        </p:txBody>
      </p:sp>
      <p:sp>
        <p:nvSpPr>
          <p:cNvPr id="13" name="Text 11"/>
          <p:cNvSpPr/>
          <p:nvPr/>
        </p:nvSpPr>
        <p:spPr>
          <a:xfrm>
            <a:off x="1060371" y="5682972"/>
            <a:ext cx="5896332" cy="748665"/>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Overpass" pitchFamily="34" charset="0"/>
                <a:ea typeface="Overpass" pitchFamily="34" charset="-122"/>
                <a:cs typeface="Overpass" pitchFamily="34" charset="-120"/>
              </a:rPr>
              <a:t>Percentage of accepted units out of total produced, measuring the yield of conforming products in the batch.</a:t>
            </a:r>
            <a:endParaRPr lang="en-US" sz="1800" dirty="0"/>
          </a:p>
        </p:txBody>
      </p:sp>
      <p:sp>
        <p:nvSpPr>
          <p:cNvPr id="14" name="Text 12"/>
          <p:cNvSpPr/>
          <p:nvPr/>
        </p:nvSpPr>
        <p:spPr>
          <a:xfrm>
            <a:off x="1060371" y="6572012"/>
            <a:ext cx="5896332" cy="404813"/>
          </a:xfrm>
          <a:prstGeom prst="rect">
            <a:avLst/>
          </a:prstGeom>
          <a:noFill/>
          <a:ln/>
        </p:spPr>
        <p:txBody>
          <a:bodyPr wrap="none" lIns="0" tIns="0" rIns="0" bIns="0" rtlCol="0" anchor="t"/>
          <a:lstStyle/>
          <a:p>
            <a:pPr algn="l" indent="0" marL="0">
              <a:lnSpc>
                <a:spcPts val="2900"/>
              </a:lnSpc>
              <a:buNone/>
            </a:pPr>
            <a:r>
              <a:rPr lang="en-US" sz="1800" dirty="0">
                <a:solidFill>
                  <a:srgbClr val="E5E0DF"/>
                </a:solidFill>
                <a:highlight>
                  <a:srgbClr val="4C0124"/>
                </a:highlight>
                <a:latin typeface="Consolas" pitchFamily="34" charset="0"/>
                <a:ea typeface="Consolas" pitchFamily="34" charset="-122"/>
                <a:cs typeface="Consolas" pitchFamily="34" charset="-120"/>
              </a:rPr>
              <a:t>quality = (accepted_units / total_units) * 100</a:t>
            </a:r>
            <a:endParaRPr lang="en-US" sz="1800" dirty="0"/>
          </a:p>
        </p:txBody>
      </p:sp>
      <p:sp>
        <p:nvSpPr>
          <p:cNvPr id="15" name="Shape 13"/>
          <p:cNvSpPr/>
          <p:nvPr/>
        </p:nvSpPr>
        <p:spPr>
          <a:xfrm>
            <a:off x="7432238" y="4956929"/>
            <a:ext cx="6379488" cy="2635806"/>
          </a:xfrm>
          <a:prstGeom prst="roundRect">
            <a:avLst>
              <a:gd name="adj" fmla="val 3728"/>
            </a:avLst>
          </a:prstGeom>
          <a:solidFill>
            <a:srgbClr val="7E023C"/>
          </a:solidFill>
          <a:ln w="7620">
            <a:solidFill>
              <a:srgbClr val="971B55"/>
            </a:solidFill>
            <a:prstDash val="solid"/>
          </a:ln>
        </p:spPr>
      </p:sp>
      <p:sp>
        <p:nvSpPr>
          <p:cNvPr id="16" name="Text 14"/>
          <p:cNvSpPr/>
          <p:nvPr/>
        </p:nvSpPr>
        <p:spPr>
          <a:xfrm>
            <a:off x="7673816" y="5198507"/>
            <a:ext cx="3926443" cy="344091"/>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Overpass Bold" pitchFamily="34" charset="0"/>
                <a:ea typeface="Overpass Bold" pitchFamily="34" charset="-122"/>
                <a:cs typeface="Overpass Bold" pitchFamily="34" charset="-120"/>
              </a:rPr>
              <a:t>Overall Equipment Effectiveness</a:t>
            </a:r>
            <a:endParaRPr lang="en-US" sz="2150" dirty="0"/>
          </a:p>
        </p:txBody>
      </p:sp>
      <p:sp>
        <p:nvSpPr>
          <p:cNvPr id="17" name="Text 15"/>
          <p:cNvSpPr/>
          <p:nvPr/>
        </p:nvSpPr>
        <p:spPr>
          <a:xfrm>
            <a:off x="7673816" y="5682972"/>
            <a:ext cx="5896332" cy="1122998"/>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Overpass" pitchFamily="34" charset="0"/>
                <a:ea typeface="Overpass" pitchFamily="34" charset="-122"/>
                <a:cs typeface="Overpass" pitchFamily="34" charset="-120"/>
              </a:rPr>
              <a:t>OEE combines all three metrics as Availability × Performance × Quality ÷ 10,000, providing a holistic operational efficiency metric.</a:t>
            </a:r>
            <a:endParaRPr lang="en-US" sz="1800" dirty="0"/>
          </a:p>
        </p:txBody>
      </p:sp>
      <p:sp>
        <p:nvSpPr>
          <p:cNvPr id="18" name="Text 16"/>
          <p:cNvSpPr/>
          <p:nvPr/>
        </p:nvSpPr>
        <p:spPr>
          <a:xfrm>
            <a:off x="7673816" y="6946344"/>
            <a:ext cx="5896332" cy="404813"/>
          </a:xfrm>
          <a:prstGeom prst="rect">
            <a:avLst/>
          </a:prstGeom>
          <a:noFill/>
          <a:ln/>
        </p:spPr>
        <p:txBody>
          <a:bodyPr wrap="none" lIns="0" tIns="0" rIns="0" bIns="0" rtlCol="0" anchor="t"/>
          <a:lstStyle/>
          <a:p>
            <a:pPr algn="l" indent="0" marL="0">
              <a:lnSpc>
                <a:spcPts val="2900"/>
              </a:lnSpc>
              <a:buNone/>
            </a:pPr>
            <a:r>
              <a:rPr lang="en-US" sz="1800" dirty="0">
                <a:solidFill>
                  <a:srgbClr val="E5E0DF"/>
                </a:solidFill>
                <a:highlight>
                  <a:srgbClr val="4C0124"/>
                </a:highlight>
                <a:latin typeface="Consolas" pitchFamily="34" charset="0"/>
                <a:ea typeface="Consolas" pitchFamily="34" charset="-122"/>
                <a:cs typeface="Consolas" pitchFamily="34" charset="-120"/>
              </a:rPr>
              <a:t>oee = (availability * performance * quality) / 10000</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3183" y="914043"/>
            <a:ext cx="4727377" cy="590907"/>
          </a:xfrm>
          <a:prstGeom prst="rect">
            <a:avLst/>
          </a:prstGeom>
          <a:noFill/>
          <a:ln/>
        </p:spPr>
        <p:txBody>
          <a:bodyPr wrap="none" lIns="0" tIns="0" rIns="0" bIns="0" rtlCol="0" anchor="t"/>
          <a:lstStyle/>
          <a:p>
            <a:pPr algn="l" indent="0" marL="0">
              <a:lnSpc>
                <a:spcPts val="4650"/>
              </a:lnSpc>
              <a:buNone/>
            </a:pPr>
            <a:r>
              <a:rPr lang="en-US" sz="3700" b="1" spc="-112" kern="0" dirty="0">
                <a:solidFill>
                  <a:srgbClr val="FFFFFF"/>
                </a:solidFill>
                <a:latin typeface="Overpass Bold" pitchFamily="34" charset="0"/>
                <a:ea typeface="Overpass Bold" pitchFamily="34" charset="-122"/>
                <a:cs typeface="Overpass Bold" pitchFamily="34" charset="-120"/>
              </a:rPr>
              <a:t>Sample Dataset Rows</a:t>
            </a:r>
            <a:endParaRPr lang="en-US" sz="3700" dirty="0"/>
          </a:p>
        </p:txBody>
      </p:sp>
      <p:sp>
        <p:nvSpPr>
          <p:cNvPr id="3" name="Shape 1"/>
          <p:cNvSpPr/>
          <p:nvPr/>
        </p:nvSpPr>
        <p:spPr>
          <a:xfrm>
            <a:off x="703183" y="1906667"/>
            <a:ext cx="13224034" cy="5408771"/>
          </a:xfrm>
          <a:prstGeom prst="roundRect">
            <a:avLst>
              <a:gd name="adj" fmla="val 1560"/>
            </a:avLst>
          </a:prstGeom>
          <a:noFill/>
          <a:ln w="7620">
            <a:solidFill>
              <a:srgbClr val="FFFFFF">
                <a:alpha val="24000"/>
              </a:srgbClr>
            </a:solidFill>
            <a:prstDash val="solid"/>
          </a:ln>
        </p:spPr>
      </p:sp>
      <p:sp>
        <p:nvSpPr>
          <p:cNvPr id="4" name="Shape 2"/>
          <p:cNvSpPr/>
          <p:nvPr/>
        </p:nvSpPr>
        <p:spPr>
          <a:xfrm>
            <a:off x="710803" y="1914287"/>
            <a:ext cx="13208794" cy="898922"/>
          </a:xfrm>
          <a:prstGeom prst="rect">
            <a:avLst/>
          </a:prstGeom>
          <a:solidFill>
            <a:srgbClr val="FFFFFF">
              <a:alpha val="4000"/>
            </a:srgbClr>
          </a:solidFill>
          <a:ln/>
        </p:spPr>
      </p:sp>
      <p:sp>
        <p:nvSpPr>
          <p:cNvPr id="5" name="Text 3"/>
          <p:cNvSpPr/>
          <p:nvPr/>
        </p:nvSpPr>
        <p:spPr>
          <a:xfrm>
            <a:off x="912138" y="2042398"/>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Index</a:t>
            </a:r>
            <a:endParaRPr lang="en-US" sz="1550" dirty="0"/>
          </a:p>
        </p:txBody>
      </p:sp>
      <p:sp>
        <p:nvSpPr>
          <p:cNvPr id="6" name="Text 4"/>
          <p:cNvSpPr/>
          <p:nvPr/>
        </p:nvSpPr>
        <p:spPr>
          <a:xfrm>
            <a:off x="2566988" y="2042398"/>
            <a:ext cx="1241703" cy="321350"/>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 Unit_ID</a:t>
            </a:r>
            <a:endParaRPr lang="en-US" sz="1550" dirty="0"/>
          </a:p>
        </p:txBody>
      </p:sp>
      <p:sp>
        <p:nvSpPr>
          <p:cNvPr id="7" name="Text 5"/>
          <p:cNvSpPr/>
          <p:nvPr/>
        </p:nvSpPr>
        <p:spPr>
          <a:xfrm>
            <a:off x="4218027" y="2042398"/>
            <a:ext cx="1241703" cy="321350"/>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Timestamp</a:t>
            </a:r>
            <a:endParaRPr lang="en-US" sz="1550" dirty="0"/>
          </a:p>
        </p:txBody>
      </p:sp>
      <p:sp>
        <p:nvSpPr>
          <p:cNvPr id="8" name="Text 6"/>
          <p:cNvSpPr/>
          <p:nvPr/>
        </p:nvSpPr>
        <p:spPr>
          <a:xfrm>
            <a:off x="5869067" y="2042398"/>
            <a:ext cx="1241703" cy="321350"/>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Device_ID</a:t>
            </a:r>
            <a:endParaRPr lang="en-US" sz="1550" dirty="0"/>
          </a:p>
        </p:txBody>
      </p:sp>
      <p:sp>
        <p:nvSpPr>
          <p:cNvPr id="9" name="Text 7"/>
          <p:cNvSpPr/>
          <p:nvPr/>
        </p:nvSpPr>
        <p:spPr>
          <a:xfrm>
            <a:off x="7520107" y="2042398"/>
            <a:ext cx="1241703" cy="321350"/>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Location</a:t>
            </a:r>
            <a:endParaRPr lang="en-US" sz="1550" dirty="0"/>
          </a:p>
        </p:txBody>
      </p:sp>
      <p:sp>
        <p:nvSpPr>
          <p:cNvPr id="10" name="Text 8"/>
          <p:cNvSpPr/>
          <p:nvPr/>
        </p:nvSpPr>
        <p:spPr>
          <a:xfrm>
            <a:off x="9171146" y="2042398"/>
            <a:ext cx="1241703" cy="642699"/>
          </a:xfrm>
          <a:prstGeom prst="rect">
            <a:avLst/>
          </a:prstGeom>
          <a:noFill/>
          <a:ln/>
        </p:spPr>
        <p:txBody>
          <a:bodyPr wrap="squar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Production_Time</a:t>
            </a:r>
            <a:endParaRPr lang="en-US" sz="1550" dirty="0"/>
          </a:p>
        </p:txBody>
      </p:sp>
      <p:sp>
        <p:nvSpPr>
          <p:cNvPr id="11" name="Text 9"/>
          <p:cNvSpPr/>
          <p:nvPr/>
        </p:nvSpPr>
        <p:spPr>
          <a:xfrm>
            <a:off x="10822186" y="2042398"/>
            <a:ext cx="1241703" cy="642699"/>
          </a:xfrm>
          <a:prstGeom prst="rect">
            <a:avLst/>
          </a:prstGeom>
          <a:noFill/>
          <a:ln/>
        </p:spPr>
        <p:txBody>
          <a:bodyPr wrap="squar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Ideal_Cycle_Time</a:t>
            </a:r>
            <a:endParaRPr lang="en-US" sz="1550" dirty="0"/>
          </a:p>
        </p:txBody>
      </p:sp>
      <p:sp>
        <p:nvSpPr>
          <p:cNvPr id="12" name="Text 10"/>
          <p:cNvSpPr/>
          <p:nvPr/>
        </p:nvSpPr>
        <p:spPr>
          <a:xfrm>
            <a:off x="12473226" y="2042398"/>
            <a:ext cx="1245513" cy="321350"/>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Overpass" pitchFamily="34" charset="0"/>
                <a:ea typeface="Overpass" pitchFamily="34" charset="-122"/>
                <a:cs typeface="Overpass" pitchFamily="34" charset="-120"/>
              </a:rPr>
              <a:t>Result</a:t>
            </a:r>
            <a:endParaRPr lang="en-US" sz="1550" dirty="0"/>
          </a:p>
        </p:txBody>
      </p:sp>
      <p:sp>
        <p:nvSpPr>
          <p:cNvPr id="13" name="Shape 11"/>
          <p:cNvSpPr/>
          <p:nvPr/>
        </p:nvSpPr>
        <p:spPr>
          <a:xfrm>
            <a:off x="710803" y="2813209"/>
            <a:ext cx="13208794" cy="898922"/>
          </a:xfrm>
          <a:prstGeom prst="rect">
            <a:avLst/>
          </a:prstGeom>
          <a:solidFill>
            <a:srgbClr val="000000">
              <a:alpha val="4000"/>
            </a:srgbClr>
          </a:solidFill>
          <a:ln/>
        </p:spPr>
      </p:sp>
      <p:sp>
        <p:nvSpPr>
          <p:cNvPr id="14" name="Text 12"/>
          <p:cNvSpPr/>
          <p:nvPr/>
        </p:nvSpPr>
        <p:spPr>
          <a:xfrm>
            <a:off x="912138" y="2941320"/>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4057</a:t>
            </a:r>
            <a:endParaRPr lang="en-US" sz="1550" dirty="0"/>
          </a:p>
        </p:txBody>
      </p:sp>
      <p:sp>
        <p:nvSpPr>
          <p:cNvPr id="15" name="Text 13"/>
          <p:cNvSpPr/>
          <p:nvPr/>
        </p:nvSpPr>
        <p:spPr>
          <a:xfrm>
            <a:off x="2566988" y="2941320"/>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PKG2024_004058</a:t>
            </a:r>
            <a:endParaRPr lang="en-US" sz="1550" dirty="0"/>
          </a:p>
        </p:txBody>
      </p:sp>
      <p:sp>
        <p:nvSpPr>
          <p:cNvPr id="16" name="Text 14"/>
          <p:cNvSpPr/>
          <p:nvPr/>
        </p:nvSpPr>
        <p:spPr>
          <a:xfrm>
            <a:off x="4218027" y="2941320"/>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2024-01-01 00:10:04</a:t>
            </a:r>
            <a:endParaRPr lang="en-US" sz="1550" dirty="0"/>
          </a:p>
        </p:txBody>
      </p:sp>
      <p:sp>
        <p:nvSpPr>
          <p:cNvPr id="17" name="Text 15"/>
          <p:cNvSpPr/>
          <p:nvPr/>
        </p:nvSpPr>
        <p:spPr>
          <a:xfrm>
            <a:off x="5869067" y="2941320"/>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DEV_A1</a:t>
            </a:r>
            <a:endParaRPr lang="en-US" sz="1550" dirty="0"/>
          </a:p>
        </p:txBody>
      </p:sp>
      <p:sp>
        <p:nvSpPr>
          <p:cNvPr id="18" name="Text 16"/>
          <p:cNvSpPr/>
          <p:nvPr/>
        </p:nvSpPr>
        <p:spPr>
          <a:xfrm>
            <a:off x="7520107" y="2941320"/>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Plant_3</a:t>
            </a:r>
            <a:endParaRPr lang="en-US" sz="1550" dirty="0"/>
          </a:p>
        </p:txBody>
      </p:sp>
      <p:sp>
        <p:nvSpPr>
          <p:cNvPr id="19" name="Text 17"/>
          <p:cNvSpPr/>
          <p:nvPr/>
        </p:nvSpPr>
        <p:spPr>
          <a:xfrm>
            <a:off x="9171146" y="2941320"/>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1.58</a:t>
            </a:r>
            <a:endParaRPr lang="en-US" sz="1550" dirty="0"/>
          </a:p>
        </p:txBody>
      </p:sp>
      <p:sp>
        <p:nvSpPr>
          <p:cNvPr id="20" name="Text 18"/>
          <p:cNvSpPr/>
          <p:nvPr/>
        </p:nvSpPr>
        <p:spPr>
          <a:xfrm>
            <a:off x="10822186" y="2941320"/>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1.8</a:t>
            </a:r>
            <a:endParaRPr lang="en-US" sz="1550" dirty="0"/>
          </a:p>
        </p:txBody>
      </p:sp>
      <p:sp>
        <p:nvSpPr>
          <p:cNvPr id="21" name="Text 19"/>
          <p:cNvSpPr/>
          <p:nvPr/>
        </p:nvSpPr>
        <p:spPr>
          <a:xfrm>
            <a:off x="12473226" y="2941320"/>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Accepted</a:t>
            </a:r>
            <a:endParaRPr lang="en-US" sz="1550" dirty="0"/>
          </a:p>
        </p:txBody>
      </p:sp>
      <p:sp>
        <p:nvSpPr>
          <p:cNvPr id="22" name="Shape 20"/>
          <p:cNvSpPr/>
          <p:nvPr/>
        </p:nvSpPr>
        <p:spPr>
          <a:xfrm>
            <a:off x="710803" y="3712131"/>
            <a:ext cx="13208794" cy="898922"/>
          </a:xfrm>
          <a:prstGeom prst="rect">
            <a:avLst/>
          </a:prstGeom>
          <a:solidFill>
            <a:srgbClr val="FFFFFF">
              <a:alpha val="4000"/>
            </a:srgbClr>
          </a:solidFill>
          <a:ln/>
        </p:spPr>
      </p:sp>
      <p:sp>
        <p:nvSpPr>
          <p:cNvPr id="23" name="Text 21"/>
          <p:cNvSpPr/>
          <p:nvPr/>
        </p:nvSpPr>
        <p:spPr>
          <a:xfrm>
            <a:off x="912138" y="3840242"/>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3641</a:t>
            </a:r>
            <a:endParaRPr lang="en-US" sz="1550" dirty="0"/>
          </a:p>
        </p:txBody>
      </p:sp>
      <p:sp>
        <p:nvSpPr>
          <p:cNvPr id="24" name="Text 22"/>
          <p:cNvSpPr/>
          <p:nvPr/>
        </p:nvSpPr>
        <p:spPr>
          <a:xfrm>
            <a:off x="2566988" y="3840242"/>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PKG2024_003642</a:t>
            </a:r>
            <a:endParaRPr lang="en-US" sz="1550" dirty="0"/>
          </a:p>
        </p:txBody>
      </p:sp>
      <p:sp>
        <p:nvSpPr>
          <p:cNvPr id="25" name="Text 23"/>
          <p:cNvSpPr/>
          <p:nvPr/>
        </p:nvSpPr>
        <p:spPr>
          <a:xfrm>
            <a:off x="4218027" y="3840242"/>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2024-01-01 01:37:56</a:t>
            </a:r>
            <a:endParaRPr lang="en-US" sz="1550" dirty="0"/>
          </a:p>
        </p:txBody>
      </p:sp>
      <p:sp>
        <p:nvSpPr>
          <p:cNvPr id="26" name="Text 24"/>
          <p:cNvSpPr/>
          <p:nvPr/>
        </p:nvSpPr>
        <p:spPr>
          <a:xfrm>
            <a:off x="5869067" y="3840242"/>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DEV_A1</a:t>
            </a:r>
            <a:endParaRPr lang="en-US" sz="1550" dirty="0"/>
          </a:p>
        </p:txBody>
      </p:sp>
      <p:sp>
        <p:nvSpPr>
          <p:cNvPr id="27" name="Text 25"/>
          <p:cNvSpPr/>
          <p:nvPr/>
        </p:nvSpPr>
        <p:spPr>
          <a:xfrm>
            <a:off x="7520107" y="3840242"/>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Plant_1</a:t>
            </a:r>
            <a:endParaRPr lang="en-US" sz="1550" dirty="0"/>
          </a:p>
        </p:txBody>
      </p:sp>
      <p:sp>
        <p:nvSpPr>
          <p:cNvPr id="28" name="Text 26"/>
          <p:cNvSpPr/>
          <p:nvPr/>
        </p:nvSpPr>
        <p:spPr>
          <a:xfrm>
            <a:off x="9171146" y="3840242"/>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1.72</a:t>
            </a:r>
            <a:endParaRPr lang="en-US" sz="1550" dirty="0"/>
          </a:p>
        </p:txBody>
      </p:sp>
      <p:sp>
        <p:nvSpPr>
          <p:cNvPr id="29" name="Text 27"/>
          <p:cNvSpPr/>
          <p:nvPr/>
        </p:nvSpPr>
        <p:spPr>
          <a:xfrm>
            <a:off x="10822186" y="3840242"/>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1.8</a:t>
            </a:r>
            <a:endParaRPr lang="en-US" sz="1550" dirty="0"/>
          </a:p>
        </p:txBody>
      </p:sp>
      <p:sp>
        <p:nvSpPr>
          <p:cNvPr id="30" name="Text 28"/>
          <p:cNvSpPr/>
          <p:nvPr/>
        </p:nvSpPr>
        <p:spPr>
          <a:xfrm>
            <a:off x="12473226" y="3840242"/>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Accepted</a:t>
            </a:r>
            <a:endParaRPr lang="en-US" sz="1550" dirty="0"/>
          </a:p>
        </p:txBody>
      </p:sp>
      <p:sp>
        <p:nvSpPr>
          <p:cNvPr id="31" name="Shape 29"/>
          <p:cNvSpPr/>
          <p:nvPr/>
        </p:nvSpPr>
        <p:spPr>
          <a:xfrm>
            <a:off x="710803" y="4611053"/>
            <a:ext cx="13208794" cy="898922"/>
          </a:xfrm>
          <a:prstGeom prst="rect">
            <a:avLst/>
          </a:prstGeom>
          <a:solidFill>
            <a:srgbClr val="000000">
              <a:alpha val="4000"/>
            </a:srgbClr>
          </a:solidFill>
          <a:ln/>
        </p:spPr>
      </p:sp>
      <p:sp>
        <p:nvSpPr>
          <p:cNvPr id="32" name="Text 30"/>
          <p:cNvSpPr/>
          <p:nvPr/>
        </p:nvSpPr>
        <p:spPr>
          <a:xfrm>
            <a:off x="912138" y="4739164"/>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80</a:t>
            </a:r>
            <a:endParaRPr lang="en-US" sz="1550" dirty="0"/>
          </a:p>
        </p:txBody>
      </p:sp>
      <p:sp>
        <p:nvSpPr>
          <p:cNvPr id="33" name="Text 31"/>
          <p:cNvSpPr/>
          <p:nvPr/>
        </p:nvSpPr>
        <p:spPr>
          <a:xfrm>
            <a:off x="2566988" y="4739164"/>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PKG2024_000081</a:t>
            </a:r>
            <a:endParaRPr lang="en-US" sz="1550" dirty="0"/>
          </a:p>
        </p:txBody>
      </p:sp>
      <p:sp>
        <p:nvSpPr>
          <p:cNvPr id="34" name="Text 32"/>
          <p:cNvSpPr/>
          <p:nvPr/>
        </p:nvSpPr>
        <p:spPr>
          <a:xfrm>
            <a:off x="4218027" y="4739164"/>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2024-01-01 03:24:32</a:t>
            </a:r>
            <a:endParaRPr lang="en-US" sz="1550" dirty="0"/>
          </a:p>
        </p:txBody>
      </p:sp>
      <p:sp>
        <p:nvSpPr>
          <p:cNvPr id="35" name="Text 33"/>
          <p:cNvSpPr/>
          <p:nvPr/>
        </p:nvSpPr>
        <p:spPr>
          <a:xfrm>
            <a:off x="5869067" y="4739164"/>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DEV_C3</a:t>
            </a:r>
            <a:endParaRPr lang="en-US" sz="1550" dirty="0"/>
          </a:p>
        </p:txBody>
      </p:sp>
      <p:sp>
        <p:nvSpPr>
          <p:cNvPr id="36" name="Text 34"/>
          <p:cNvSpPr/>
          <p:nvPr/>
        </p:nvSpPr>
        <p:spPr>
          <a:xfrm>
            <a:off x="7520107" y="4739164"/>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Plant_3</a:t>
            </a:r>
            <a:endParaRPr lang="en-US" sz="1550" dirty="0"/>
          </a:p>
        </p:txBody>
      </p:sp>
      <p:sp>
        <p:nvSpPr>
          <p:cNvPr id="37" name="Text 35"/>
          <p:cNvSpPr/>
          <p:nvPr/>
        </p:nvSpPr>
        <p:spPr>
          <a:xfrm>
            <a:off x="9171146" y="4739164"/>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1.92</a:t>
            </a:r>
            <a:endParaRPr lang="en-US" sz="1550" dirty="0"/>
          </a:p>
        </p:txBody>
      </p:sp>
      <p:sp>
        <p:nvSpPr>
          <p:cNvPr id="38" name="Text 36"/>
          <p:cNvSpPr/>
          <p:nvPr/>
        </p:nvSpPr>
        <p:spPr>
          <a:xfrm>
            <a:off x="10822186" y="4739164"/>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2.0</a:t>
            </a:r>
            <a:endParaRPr lang="en-US" sz="1550" dirty="0"/>
          </a:p>
        </p:txBody>
      </p:sp>
      <p:sp>
        <p:nvSpPr>
          <p:cNvPr id="39" name="Text 37"/>
          <p:cNvSpPr/>
          <p:nvPr/>
        </p:nvSpPr>
        <p:spPr>
          <a:xfrm>
            <a:off x="12473226" y="4739164"/>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Accepted</a:t>
            </a:r>
            <a:endParaRPr lang="en-US" sz="1550" dirty="0"/>
          </a:p>
        </p:txBody>
      </p:sp>
      <p:sp>
        <p:nvSpPr>
          <p:cNvPr id="40" name="Shape 38"/>
          <p:cNvSpPr/>
          <p:nvPr/>
        </p:nvSpPr>
        <p:spPr>
          <a:xfrm>
            <a:off x="710803" y="5509974"/>
            <a:ext cx="13208794" cy="898922"/>
          </a:xfrm>
          <a:prstGeom prst="rect">
            <a:avLst/>
          </a:prstGeom>
          <a:solidFill>
            <a:srgbClr val="FFFFFF">
              <a:alpha val="4000"/>
            </a:srgbClr>
          </a:solidFill>
          <a:ln/>
        </p:spPr>
      </p:sp>
      <p:sp>
        <p:nvSpPr>
          <p:cNvPr id="41" name="Text 39"/>
          <p:cNvSpPr/>
          <p:nvPr/>
        </p:nvSpPr>
        <p:spPr>
          <a:xfrm>
            <a:off x="912138" y="5638086"/>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4040</a:t>
            </a:r>
            <a:endParaRPr lang="en-US" sz="1550" dirty="0"/>
          </a:p>
        </p:txBody>
      </p:sp>
      <p:sp>
        <p:nvSpPr>
          <p:cNvPr id="42" name="Text 40"/>
          <p:cNvSpPr/>
          <p:nvPr/>
        </p:nvSpPr>
        <p:spPr>
          <a:xfrm>
            <a:off x="2566988" y="5638086"/>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PKG2024_004041</a:t>
            </a:r>
            <a:endParaRPr lang="en-US" sz="1550" dirty="0"/>
          </a:p>
        </p:txBody>
      </p:sp>
      <p:sp>
        <p:nvSpPr>
          <p:cNvPr id="43" name="Text 41"/>
          <p:cNvSpPr/>
          <p:nvPr/>
        </p:nvSpPr>
        <p:spPr>
          <a:xfrm>
            <a:off x="4218027" y="5638086"/>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2024-01-01 03:47:03</a:t>
            </a:r>
            <a:endParaRPr lang="en-US" sz="1550" dirty="0"/>
          </a:p>
        </p:txBody>
      </p:sp>
      <p:sp>
        <p:nvSpPr>
          <p:cNvPr id="44" name="Text 42"/>
          <p:cNvSpPr/>
          <p:nvPr/>
        </p:nvSpPr>
        <p:spPr>
          <a:xfrm>
            <a:off x="5869067" y="5638086"/>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DEV_A1</a:t>
            </a:r>
            <a:endParaRPr lang="en-US" sz="1550" dirty="0"/>
          </a:p>
        </p:txBody>
      </p:sp>
      <p:sp>
        <p:nvSpPr>
          <p:cNvPr id="45" name="Text 43"/>
          <p:cNvSpPr/>
          <p:nvPr/>
        </p:nvSpPr>
        <p:spPr>
          <a:xfrm>
            <a:off x="7520107" y="5638086"/>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Plant_3</a:t>
            </a:r>
            <a:endParaRPr lang="en-US" sz="1550" dirty="0"/>
          </a:p>
        </p:txBody>
      </p:sp>
      <p:sp>
        <p:nvSpPr>
          <p:cNvPr id="46" name="Text 44"/>
          <p:cNvSpPr/>
          <p:nvPr/>
        </p:nvSpPr>
        <p:spPr>
          <a:xfrm>
            <a:off x="9171146" y="5638086"/>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1.83</a:t>
            </a:r>
            <a:endParaRPr lang="en-US" sz="1550" dirty="0"/>
          </a:p>
        </p:txBody>
      </p:sp>
      <p:sp>
        <p:nvSpPr>
          <p:cNvPr id="47" name="Text 45"/>
          <p:cNvSpPr/>
          <p:nvPr/>
        </p:nvSpPr>
        <p:spPr>
          <a:xfrm>
            <a:off x="10822186" y="5638086"/>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1.8</a:t>
            </a:r>
            <a:endParaRPr lang="en-US" sz="1550" dirty="0"/>
          </a:p>
        </p:txBody>
      </p:sp>
      <p:sp>
        <p:nvSpPr>
          <p:cNvPr id="48" name="Text 46"/>
          <p:cNvSpPr/>
          <p:nvPr/>
        </p:nvSpPr>
        <p:spPr>
          <a:xfrm>
            <a:off x="12473226" y="5638086"/>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Accepted</a:t>
            </a:r>
            <a:endParaRPr lang="en-US" sz="1550" dirty="0"/>
          </a:p>
        </p:txBody>
      </p:sp>
      <p:sp>
        <p:nvSpPr>
          <p:cNvPr id="49" name="Shape 47"/>
          <p:cNvSpPr/>
          <p:nvPr/>
        </p:nvSpPr>
        <p:spPr>
          <a:xfrm>
            <a:off x="710803" y="6408896"/>
            <a:ext cx="13208794" cy="898922"/>
          </a:xfrm>
          <a:prstGeom prst="rect">
            <a:avLst/>
          </a:prstGeom>
          <a:solidFill>
            <a:srgbClr val="000000">
              <a:alpha val="4000"/>
            </a:srgbClr>
          </a:solidFill>
          <a:ln/>
        </p:spPr>
      </p:sp>
      <p:sp>
        <p:nvSpPr>
          <p:cNvPr id="50" name="Text 48"/>
          <p:cNvSpPr/>
          <p:nvPr/>
        </p:nvSpPr>
        <p:spPr>
          <a:xfrm>
            <a:off x="912138" y="6537008"/>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197</a:t>
            </a:r>
            <a:endParaRPr lang="en-US" sz="1550" dirty="0"/>
          </a:p>
        </p:txBody>
      </p:sp>
      <p:sp>
        <p:nvSpPr>
          <p:cNvPr id="51" name="Text 49"/>
          <p:cNvSpPr/>
          <p:nvPr/>
        </p:nvSpPr>
        <p:spPr>
          <a:xfrm>
            <a:off x="2566988" y="6537008"/>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PKG2024_000198</a:t>
            </a:r>
            <a:endParaRPr lang="en-US" sz="1550" dirty="0"/>
          </a:p>
        </p:txBody>
      </p:sp>
      <p:sp>
        <p:nvSpPr>
          <p:cNvPr id="52" name="Text 50"/>
          <p:cNvSpPr/>
          <p:nvPr/>
        </p:nvSpPr>
        <p:spPr>
          <a:xfrm>
            <a:off x="4218027" y="6537008"/>
            <a:ext cx="1241703" cy="64269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2024-01-01 03:58:11</a:t>
            </a:r>
            <a:endParaRPr lang="en-US" sz="1550" dirty="0"/>
          </a:p>
        </p:txBody>
      </p:sp>
      <p:sp>
        <p:nvSpPr>
          <p:cNvPr id="53" name="Text 51"/>
          <p:cNvSpPr/>
          <p:nvPr/>
        </p:nvSpPr>
        <p:spPr>
          <a:xfrm>
            <a:off x="5869067" y="6537008"/>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DEV_B2</a:t>
            </a:r>
            <a:endParaRPr lang="en-US" sz="1550" dirty="0"/>
          </a:p>
        </p:txBody>
      </p:sp>
      <p:sp>
        <p:nvSpPr>
          <p:cNvPr id="54" name="Text 52"/>
          <p:cNvSpPr/>
          <p:nvPr/>
        </p:nvSpPr>
        <p:spPr>
          <a:xfrm>
            <a:off x="7520107" y="6537008"/>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Plant_1</a:t>
            </a:r>
            <a:endParaRPr lang="en-US" sz="1550" dirty="0"/>
          </a:p>
        </p:txBody>
      </p:sp>
      <p:sp>
        <p:nvSpPr>
          <p:cNvPr id="55" name="Text 53"/>
          <p:cNvSpPr/>
          <p:nvPr/>
        </p:nvSpPr>
        <p:spPr>
          <a:xfrm>
            <a:off x="9171146" y="6537008"/>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1.97</a:t>
            </a:r>
            <a:endParaRPr lang="en-US" sz="1550" dirty="0"/>
          </a:p>
        </p:txBody>
      </p:sp>
      <p:sp>
        <p:nvSpPr>
          <p:cNvPr id="56" name="Text 54"/>
          <p:cNvSpPr/>
          <p:nvPr/>
        </p:nvSpPr>
        <p:spPr>
          <a:xfrm>
            <a:off x="10822186" y="6537008"/>
            <a:ext cx="124170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2.2</a:t>
            </a:r>
            <a:endParaRPr lang="en-US" sz="1550" dirty="0"/>
          </a:p>
        </p:txBody>
      </p:sp>
      <p:sp>
        <p:nvSpPr>
          <p:cNvPr id="57" name="Text 55"/>
          <p:cNvSpPr/>
          <p:nvPr/>
        </p:nvSpPr>
        <p:spPr>
          <a:xfrm>
            <a:off x="12473226" y="6537008"/>
            <a:ext cx="1245513" cy="32135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Accepted</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541383"/>
            <a:ext cx="12954952" cy="1408033"/>
          </a:xfrm>
          <a:prstGeom prst="rect">
            <a:avLst/>
          </a:prstGeom>
          <a:noFill/>
          <a:ln/>
        </p:spPr>
        <p:txBody>
          <a:bodyPr wrap="squar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System Architecture: Data Flow and GenAI Integration</a:t>
            </a:r>
            <a:endParaRPr lang="en-US" sz="4400" dirty="0"/>
          </a:p>
        </p:txBody>
      </p:sp>
      <p:sp>
        <p:nvSpPr>
          <p:cNvPr id="3" name="Text 1"/>
          <p:cNvSpPr/>
          <p:nvPr/>
        </p:nvSpPr>
        <p:spPr>
          <a:xfrm>
            <a:off x="837724" y="3547705"/>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Data Ingestion</a:t>
            </a:r>
            <a:endParaRPr lang="en-US" sz="2200" dirty="0"/>
          </a:p>
        </p:txBody>
      </p:sp>
      <p:sp>
        <p:nvSpPr>
          <p:cNvPr id="4" name="Text 2"/>
          <p:cNvSpPr/>
          <p:nvPr/>
        </p:nvSpPr>
        <p:spPr>
          <a:xfrm>
            <a:off x="837724" y="4138970"/>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IoT sensors continuously feed production data into a centralized data lake storing .xlsx files for historical and real-time analysis.</a:t>
            </a:r>
            <a:endParaRPr lang="en-US" sz="1850" dirty="0"/>
          </a:p>
        </p:txBody>
      </p:sp>
      <p:sp>
        <p:nvSpPr>
          <p:cNvPr id="5" name="Text 3"/>
          <p:cNvSpPr/>
          <p:nvPr/>
        </p:nvSpPr>
        <p:spPr>
          <a:xfrm>
            <a:off x="7614761" y="3547705"/>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Agentic Framework</a:t>
            </a:r>
            <a:endParaRPr lang="en-US" sz="2200" dirty="0"/>
          </a:p>
        </p:txBody>
      </p:sp>
      <p:sp>
        <p:nvSpPr>
          <p:cNvPr id="6" name="Text 4"/>
          <p:cNvSpPr/>
          <p:nvPr/>
        </p:nvSpPr>
        <p:spPr>
          <a:xfrm>
            <a:off x="7614761" y="4138970"/>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QueryAgent extracts user parameters using AI-powered natural language understanding.</a:t>
            </a:r>
            <a:endParaRPr lang="en-US" sz="1850" dirty="0"/>
          </a:p>
        </p:txBody>
      </p:sp>
      <p:sp>
        <p:nvSpPr>
          <p:cNvPr id="7" name="Text 5"/>
          <p:cNvSpPr/>
          <p:nvPr/>
        </p:nvSpPr>
        <p:spPr>
          <a:xfrm>
            <a:off x="7614761" y="4988719"/>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DataAgent manages data loading, validation, and filtering based on query.</a:t>
            </a:r>
            <a:endParaRPr lang="en-US" sz="1850" dirty="0"/>
          </a:p>
        </p:txBody>
      </p:sp>
      <p:sp>
        <p:nvSpPr>
          <p:cNvPr id="8" name="Text 6"/>
          <p:cNvSpPr/>
          <p:nvPr/>
        </p:nvSpPr>
        <p:spPr>
          <a:xfrm>
            <a:off x="7614761" y="5838468"/>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OEEAgent performs calculations, generates reports, and validates metrics before output.</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8543" y="572453"/>
            <a:ext cx="5095875" cy="612219"/>
          </a:xfrm>
          <a:prstGeom prst="rect">
            <a:avLst/>
          </a:prstGeom>
          <a:noFill/>
          <a:ln/>
        </p:spPr>
        <p:txBody>
          <a:bodyPr wrap="none" lIns="0" tIns="0" rIns="0" bIns="0" rtlCol="0" anchor="t"/>
          <a:lstStyle/>
          <a:p>
            <a:pPr algn="l" indent="0" marL="0">
              <a:lnSpc>
                <a:spcPts val="4800"/>
              </a:lnSpc>
              <a:buNone/>
            </a:pPr>
            <a:r>
              <a:rPr lang="en-US" sz="3850" b="1" spc="-116" kern="0" dirty="0">
                <a:solidFill>
                  <a:srgbClr val="FFFFFF"/>
                </a:solidFill>
                <a:latin typeface="Overpass Bold" pitchFamily="34" charset="0"/>
                <a:ea typeface="Overpass Bold" pitchFamily="34" charset="-122"/>
                <a:cs typeface="Overpass Bold" pitchFamily="34" charset="-120"/>
              </a:rPr>
              <a:t>User Interface Preview: </a:t>
            </a:r>
            <a:endParaRPr lang="en-US" sz="3850" dirty="0"/>
          </a:p>
        </p:txBody>
      </p:sp>
      <p:sp>
        <p:nvSpPr>
          <p:cNvPr id="3" name="Text 1"/>
          <p:cNvSpPr/>
          <p:nvPr/>
        </p:nvSpPr>
        <p:spPr>
          <a:xfrm>
            <a:off x="728543" y="1496854"/>
            <a:ext cx="13173313" cy="66627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GenAI-powered web interface enables intuitive conversation with the system, where users ask about device efficiency by specifying parameters like device ID or time periods.</a:t>
            </a:r>
            <a:endParaRPr lang="en-US" sz="1600" dirty="0"/>
          </a:p>
        </p:txBody>
      </p:sp>
      <p:pic>
        <p:nvPicPr>
          <p:cNvPr id="4" name="Image 0" descr="preencoded.png">    </p:cNvPr>
          <p:cNvPicPr>
            <a:picLocks noChangeAspect="1"/>
          </p:cNvPicPr>
          <p:nvPr/>
        </p:nvPicPr>
        <p:blipFill>
          <a:blip r:embed="rId1"/>
          <a:stretch>
            <a:fillRect/>
          </a:stretch>
        </p:blipFill>
        <p:spPr>
          <a:xfrm>
            <a:off x="4191119" y="2397323"/>
            <a:ext cx="6248162" cy="4126825"/>
          </a:xfrm>
          <a:prstGeom prst="rect">
            <a:avLst/>
          </a:prstGeom>
        </p:spPr>
      </p:pic>
      <p:sp>
        <p:nvSpPr>
          <p:cNvPr id="5" name="Text 2"/>
          <p:cNvSpPr/>
          <p:nvPr/>
        </p:nvSpPr>
        <p:spPr>
          <a:xfrm>
            <a:off x="728543" y="6758345"/>
            <a:ext cx="13173313" cy="333137"/>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Responses include detailed OEE metrics presented in clear natural language, enhancing accessibility for operators and engineers alike.</a:t>
            </a:r>
            <a:endParaRPr lang="en-US" sz="1600" dirty="0"/>
          </a:p>
        </p:txBody>
      </p:sp>
      <p:sp>
        <p:nvSpPr>
          <p:cNvPr id="6" name="Text 3"/>
          <p:cNvSpPr/>
          <p:nvPr/>
        </p:nvSpPr>
        <p:spPr>
          <a:xfrm>
            <a:off x="728543" y="7325678"/>
            <a:ext cx="13173313" cy="333137"/>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Code Repository: </a:t>
            </a:r>
            <a:pPr algn="l" indent="0" marL="0">
              <a:lnSpc>
                <a:spcPts val="2600"/>
              </a:lnSpc>
              <a:buNone/>
            </a:pPr>
            <a:r>
              <a:rPr lang="en-US" sz="1600" u="sng" dirty="0">
                <a:solidFill>
                  <a:srgbClr val="F20374"/>
                </a:solidFill>
                <a:latin typeface="Overpass" pitchFamily="34" charset="0"/>
                <a:ea typeface="Overpass" pitchFamily="34" charset="-122"/>
                <a:cs typeface="Overpas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https://github.com/smaranrb/oee_analyzer_biscuit_packaging.git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0697" y="638770"/>
            <a:ext cx="5450681" cy="681276"/>
          </a:xfrm>
          <a:prstGeom prst="rect">
            <a:avLst/>
          </a:prstGeom>
          <a:noFill/>
          <a:ln/>
        </p:spPr>
        <p:txBody>
          <a:bodyPr wrap="none" lIns="0" tIns="0" rIns="0" bIns="0" rtlCol="0" anchor="t"/>
          <a:lstStyle/>
          <a:p>
            <a:pPr algn="l" indent="0" marL="0">
              <a:lnSpc>
                <a:spcPts val="5350"/>
              </a:lnSpc>
              <a:buNone/>
            </a:pPr>
            <a:r>
              <a:rPr lang="en-US" sz="4250" b="1" spc="-129" kern="0" dirty="0">
                <a:solidFill>
                  <a:srgbClr val="FFFFFF"/>
                </a:solidFill>
                <a:latin typeface="Overpass Bold" pitchFamily="34" charset="0"/>
                <a:ea typeface="Overpass Bold" pitchFamily="34" charset="-122"/>
                <a:cs typeface="Overpass Bold" pitchFamily="34" charset="-120"/>
              </a:rPr>
              <a:t>Missing inputs?</a:t>
            </a:r>
            <a:endParaRPr lang="en-US" sz="4250" dirty="0"/>
          </a:p>
        </p:txBody>
      </p:sp>
      <p:sp>
        <p:nvSpPr>
          <p:cNvPr id="3" name="Text 1"/>
          <p:cNvSpPr/>
          <p:nvPr/>
        </p:nvSpPr>
        <p:spPr>
          <a:xfrm>
            <a:off x="810697" y="1783318"/>
            <a:ext cx="13009007" cy="370642"/>
          </a:xfrm>
          <a:prstGeom prst="rect">
            <a:avLst/>
          </a:prstGeom>
          <a:noFill/>
          <a:ln/>
        </p:spPr>
        <p:txBody>
          <a:bodyPr wrap="none" lIns="0" tIns="0" rIns="0" bIns="0" rtlCol="0" anchor="t"/>
          <a:lstStyle/>
          <a:p>
            <a:pPr algn="l" indent="0" marL="0">
              <a:lnSpc>
                <a:spcPts val="2900"/>
              </a:lnSpc>
              <a:buNone/>
            </a:pPr>
            <a:r>
              <a:rPr lang="en-US" sz="1800" dirty="0">
                <a:solidFill>
                  <a:srgbClr val="E5E0DF"/>
                </a:solidFill>
                <a:latin typeface="Overpass" pitchFamily="34" charset="0"/>
                <a:ea typeface="Overpass" pitchFamily="34" charset="-122"/>
                <a:cs typeface="Overpass" pitchFamily="34" charset="-120"/>
              </a:rPr>
              <a:t>It can also handle missing query parameters if the user hasn't entered them in the prompt:</a:t>
            </a:r>
            <a:endParaRPr lang="en-US" sz="1800" dirty="0"/>
          </a:p>
        </p:txBody>
      </p:sp>
      <p:pic>
        <p:nvPicPr>
          <p:cNvPr id="4" name="Image 0" descr="preencoded.png">    </p:cNvPr>
          <p:cNvPicPr>
            <a:picLocks noChangeAspect="1"/>
          </p:cNvPicPr>
          <p:nvPr/>
        </p:nvPicPr>
        <p:blipFill>
          <a:blip r:embed="rId1"/>
          <a:stretch>
            <a:fillRect/>
          </a:stretch>
        </p:blipFill>
        <p:spPr>
          <a:xfrm>
            <a:off x="3390662" y="2414468"/>
            <a:ext cx="7849076" cy="51763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342078"/>
            <a:ext cx="10818971" cy="704017"/>
          </a:xfrm>
          <a:prstGeom prst="rect">
            <a:avLst/>
          </a:prstGeom>
          <a:noFill/>
          <a:ln/>
        </p:spPr>
        <p:txBody>
          <a:bodyPr wrap="non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Technology Stack Powering GenAI OEE Tool</a:t>
            </a:r>
            <a:endParaRPr lang="en-US" sz="4400" dirty="0"/>
          </a:p>
        </p:txBody>
      </p:sp>
      <p:pic>
        <p:nvPicPr>
          <p:cNvPr id="3" name="Image 0" descr="preencoded.png">    </p:cNvPr>
          <p:cNvPicPr>
            <a:picLocks noChangeAspect="1"/>
          </p:cNvPicPr>
          <p:nvPr/>
        </p:nvPicPr>
        <p:blipFill>
          <a:blip r:embed="rId1"/>
          <a:stretch>
            <a:fillRect/>
          </a:stretch>
        </p:blipFill>
        <p:spPr>
          <a:xfrm>
            <a:off x="837724" y="3405068"/>
            <a:ext cx="598408" cy="598408"/>
          </a:xfrm>
          <a:prstGeom prst="rect">
            <a:avLst/>
          </a:prstGeom>
        </p:spPr>
      </p:pic>
      <p:sp>
        <p:nvSpPr>
          <p:cNvPr id="4" name="Text 1"/>
          <p:cNvSpPr/>
          <p:nvPr/>
        </p:nvSpPr>
        <p:spPr>
          <a:xfrm>
            <a:off x="837724" y="4242792"/>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Python Ecosystem</a:t>
            </a:r>
            <a:endParaRPr lang="en-US" sz="2200" dirty="0"/>
          </a:p>
        </p:txBody>
      </p:sp>
      <p:sp>
        <p:nvSpPr>
          <p:cNvPr id="5" name="Text 2"/>
          <p:cNvSpPr/>
          <p:nvPr/>
        </p:nvSpPr>
        <p:spPr>
          <a:xfrm>
            <a:off x="837724" y="4738330"/>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Pandas and OpenPyXL for robust data processing and Excel file manipulation.</a:t>
            </a:r>
            <a:endParaRPr lang="en-US" sz="1850" dirty="0"/>
          </a:p>
        </p:txBody>
      </p:sp>
      <p:pic>
        <p:nvPicPr>
          <p:cNvPr id="6" name="Image 1" descr="preencoded.png">    </p:cNvPr>
          <p:cNvPicPr>
            <a:picLocks noChangeAspect="1"/>
          </p:cNvPicPr>
          <p:nvPr/>
        </p:nvPicPr>
        <p:blipFill>
          <a:blip r:embed="rId2"/>
          <a:stretch>
            <a:fillRect/>
          </a:stretch>
        </p:blipFill>
        <p:spPr>
          <a:xfrm>
            <a:off x="5275659" y="3405068"/>
            <a:ext cx="598408" cy="598408"/>
          </a:xfrm>
          <a:prstGeom prst="rect">
            <a:avLst/>
          </a:prstGeom>
        </p:spPr>
      </p:pic>
      <p:sp>
        <p:nvSpPr>
          <p:cNvPr id="7" name="Text 3"/>
          <p:cNvSpPr/>
          <p:nvPr/>
        </p:nvSpPr>
        <p:spPr>
          <a:xfrm>
            <a:off x="5275659" y="4242792"/>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Gradio UI</a:t>
            </a:r>
            <a:endParaRPr lang="en-US" sz="2200" dirty="0"/>
          </a:p>
        </p:txBody>
      </p:sp>
      <p:sp>
        <p:nvSpPr>
          <p:cNvPr id="8" name="Text 4"/>
          <p:cNvSpPr/>
          <p:nvPr/>
        </p:nvSpPr>
        <p:spPr>
          <a:xfrm>
            <a:off x="5275659" y="4738330"/>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Enables dynamic conversational interface resembling ChatGPT for seamless user queries.</a:t>
            </a:r>
            <a:endParaRPr lang="en-US" sz="1850" dirty="0"/>
          </a:p>
        </p:txBody>
      </p:sp>
      <p:pic>
        <p:nvPicPr>
          <p:cNvPr id="9" name="Image 2" descr="preencoded.png">    </p:cNvPr>
          <p:cNvPicPr>
            <a:picLocks noChangeAspect="1"/>
          </p:cNvPicPr>
          <p:nvPr/>
        </p:nvPicPr>
        <p:blipFill>
          <a:blip r:embed="rId3"/>
          <a:stretch>
            <a:fillRect/>
          </a:stretch>
        </p:blipFill>
        <p:spPr>
          <a:xfrm>
            <a:off x="9713595" y="3405068"/>
            <a:ext cx="598408" cy="598408"/>
          </a:xfrm>
          <a:prstGeom prst="rect">
            <a:avLst/>
          </a:prstGeom>
        </p:spPr>
      </p:pic>
      <p:sp>
        <p:nvSpPr>
          <p:cNvPr id="10" name="Text 5"/>
          <p:cNvSpPr/>
          <p:nvPr/>
        </p:nvSpPr>
        <p:spPr>
          <a:xfrm>
            <a:off x="9713595" y="4242792"/>
            <a:ext cx="2816185"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GenAI Models</a:t>
            </a:r>
            <a:endParaRPr lang="en-US" sz="2200" dirty="0"/>
          </a:p>
        </p:txBody>
      </p:sp>
      <p:sp>
        <p:nvSpPr>
          <p:cNvPr id="11" name="Text 6"/>
          <p:cNvSpPr/>
          <p:nvPr/>
        </p:nvSpPr>
        <p:spPr>
          <a:xfrm>
            <a:off x="9713595" y="4738330"/>
            <a:ext cx="4079081"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Mixtral-8x7B-Instruct and LLaMA 3 provide natural language understanding and agentic control.</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2025-04-25T09:48:48Z</dcterms:created>
  <dcterms:modified xsi:type="dcterms:W3CDTF">2025-04-25T09:48:48Z</dcterms:modified>
</cp:coreProperties>
</file>